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elandine" charset="1" panose="00000500000000000000"/>
      <p:regular r:id="rId10"/>
    </p:embeddedFont>
    <p:embeddedFont>
      <p:font typeface="Open Sauce" charset="1" panose="00000500000000000000"/>
      <p:regular r:id="rId11"/>
    </p:embeddedFont>
    <p:embeddedFont>
      <p:font typeface="Open Sauce Bold" charset="1" panose="00000800000000000000"/>
      <p:regular r:id="rId12"/>
    </p:embeddedFont>
    <p:embeddedFont>
      <p:font typeface="Open Sauce Italics" charset="1" panose="00000500000000000000"/>
      <p:regular r:id="rId13"/>
    </p:embeddedFont>
    <p:embeddedFont>
      <p:font typeface="Open Sauce Bold Italics" charset="1" panose="00000800000000000000"/>
      <p:regular r:id="rId14"/>
    </p:embeddedFont>
    <p:embeddedFont>
      <p:font typeface="Open Sauce Light" charset="1" panose="00000400000000000000"/>
      <p:regular r:id="rId15"/>
    </p:embeddedFont>
    <p:embeddedFont>
      <p:font typeface="Open Sauce Light Italics" charset="1" panose="00000400000000000000"/>
      <p:regular r:id="rId16"/>
    </p:embeddedFont>
    <p:embeddedFont>
      <p:font typeface="Open Sauce Medium" charset="1" panose="00000600000000000000"/>
      <p:regular r:id="rId17"/>
    </p:embeddedFont>
    <p:embeddedFont>
      <p:font typeface="Open Sauce Medium Italics" charset="1" panose="00000600000000000000"/>
      <p:regular r:id="rId18"/>
    </p:embeddedFont>
    <p:embeddedFont>
      <p:font typeface="Open Sauce Semi-Bold" charset="1" panose="00000700000000000000"/>
      <p:regular r:id="rId19"/>
    </p:embeddedFont>
    <p:embeddedFont>
      <p:font typeface="Open Sauce Semi-Bold Italics" charset="1" panose="00000700000000000000"/>
      <p:regular r:id="rId20"/>
    </p:embeddedFont>
    <p:embeddedFont>
      <p:font typeface="Open Sauce Heavy" charset="1" panose="00000A00000000000000"/>
      <p:regular r:id="rId21"/>
    </p:embeddedFont>
    <p:embeddedFont>
      <p:font typeface="Open Sauce Heavy Italics" charset="1" panose="00000A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Eyd9JV664.mp4" Type="http://schemas.openxmlformats.org/officeDocument/2006/relationships/video"/><Relationship Id="rId4" Target="../media/VAEyd9JV664.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933112" y="3542871"/>
            <a:ext cx="12421776" cy="2088031"/>
          </a:xfrm>
          <a:prstGeom prst="rect">
            <a:avLst/>
          </a:prstGeom>
        </p:spPr>
        <p:txBody>
          <a:bodyPr anchor="t" rtlCol="false" tIns="0" lIns="0" bIns="0" rIns="0">
            <a:spAutoFit/>
          </a:bodyPr>
          <a:lstStyle/>
          <a:p>
            <a:pPr algn="ctr">
              <a:lnSpc>
                <a:spcPts val="8220"/>
              </a:lnSpc>
            </a:pPr>
            <a:r>
              <a:rPr lang="en-US" sz="6850">
                <a:solidFill>
                  <a:srgbClr val="FFFFFF"/>
                </a:solidFill>
                <a:latin typeface="Open Sauce"/>
              </a:rPr>
              <a:t>Media Streaming with IBM Cloud Video Streaming </a:t>
            </a:r>
          </a:p>
        </p:txBody>
      </p:sp>
      <p:sp>
        <p:nvSpPr>
          <p:cNvPr name="Freeform 3" id="3"/>
          <p:cNvSpPr/>
          <p:nvPr/>
        </p:nvSpPr>
        <p:spPr>
          <a:xfrm flipH="false" flipV="false" rot="0">
            <a:off x="-2718920" y="-496095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878917" y="6392902"/>
            <a:ext cx="5142258" cy="873910"/>
          </a:xfrm>
          <a:prstGeom prst="rect">
            <a:avLst/>
          </a:prstGeom>
        </p:spPr>
        <p:txBody>
          <a:bodyPr anchor="t" rtlCol="false" tIns="0" lIns="0" bIns="0" rIns="0">
            <a:spAutoFit/>
          </a:bodyPr>
          <a:lstStyle/>
          <a:p>
            <a:pPr algn="ctr">
              <a:lnSpc>
                <a:spcPts val="3403"/>
              </a:lnSpc>
            </a:pPr>
            <a:r>
              <a:rPr lang="en-US" sz="2835">
                <a:solidFill>
                  <a:srgbClr val="FFFFFF"/>
                </a:solidFill>
                <a:latin typeface="Open Sauce"/>
              </a:rPr>
              <a:t>Team Code : 215348</a:t>
            </a:r>
          </a:p>
          <a:p>
            <a:pPr algn="ctr">
              <a:lnSpc>
                <a:spcPts val="3403"/>
              </a:lnSpc>
            </a:pPr>
            <a:r>
              <a:rPr lang="en-US" sz="2835">
                <a:solidFill>
                  <a:srgbClr val="FFFFFF"/>
                </a:solidFill>
                <a:latin typeface="Open Sauce"/>
              </a:rPr>
              <a:t>College Code : 7327</a:t>
            </a:r>
          </a:p>
        </p:txBody>
      </p:sp>
      <p:sp>
        <p:nvSpPr>
          <p:cNvPr name="TextBox 5" id="5"/>
          <p:cNvSpPr txBox="true"/>
          <p:nvPr/>
        </p:nvSpPr>
        <p:spPr>
          <a:xfrm rot="0">
            <a:off x="11859867" y="7718145"/>
            <a:ext cx="5142258" cy="2152650"/>
          </a:xfrm>
          <a:prstGeom prst="rect">
            <a:avLst/>
          </a:prstGeom>
        </p:spPr>
        <p:txBody>
          <a:bodyPr anchor="t" rtlCol="false" tIns="0" lIns="0" bIns="0" rIns="0">
            <a:spAutoFit/>
          </a:bodyPr>
          <a:lstStyle/>
          <a:p>
            <a:pPr algn="ctr">
              <a:lnSpc>
                <a:spcPts val="3403"/>
              </a:lnSpc>
            </a:pPr>
            <a:r>
              <a:rPr lang="en-US" sz="2835">
                <a:solidFill>
                  <a:srgbClr val="FFFFFF"/>
                </a:solidFill>
                <a:latin typeface="Open Sauce"/>
              </a:rPr>
              <a:t>Team members:</a:t>
            </a:r>
          </a:p>
          <a:p>
            <a:pPr algn="ctr">
              <a:lnSpc>
                <a:spcPts val="3403"/>
              </a:lnSpc>
            </a:pPr>
            <a:r>
              <a:rPr lang="en-US" sz="2835">
                <a:solidFill>
                  <a:srgbClr val="FFFFFF"/>
                </a:solidFill>
                <a:latin typeface="Open Sauce"/>
              </a:rPr>
              <a:t>Akash M</a:t>
            </a:r>
          </a:p>
          <a:p>
            <a:pPr algn="ctr">
              <a:lnSpc>
                <a:spcPts val="3403"/>
              </a:lnSpc>
            </a:pPr>
            <a:r>
              <a:rPr lang="en-US" sz="2835">
                <a:solidFill>
                  <a:srgbClr val="FFFFFF"/>
                </a:solidFill>
                <a:latin typeface="Open Sauce"/>
              </a:rPr>
              <a:t>Abinaya L</a:t>
            </a:r>
          </a:p>
          <a:p>
            <a:pPr algn="ctr">
              <a:lnSpc>
                <a:spcPts val="3403"/>
              </a:lnSpc>
            </a:pPr>
            <a:r>
              <a:rPr lang="en-US" sz="2835">
                <a:solidFill>
                  <a:srgbClr val="FFFFFF"/>
                </a:solidFill>
                <a:latin typeface="Open Sauce"/>
              </a:rPr>
              <a:t>Anu K</a:t>
            </a:r>
          </a:p>
          <a:p>
            <a:pPr algn="ctr">
              <a:lnSpc>
                <a:spcPts val="3403"/>
              </a:lnSpc>
            </a:pPr>
            <a:r>
              <a:rPr lang="en-US" sz="2835">
                <a:solidFill>
                  <a:srgbClr val="FFFFFF"/>
                </a:solidFill>
                <a:latin typeface="Open Sauce"/>
              </a:rPr>
              <a:t>Anish P</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66775" y="472937"/>
            <a:ext cx="10558135" cy="1387237"/>
          </a:xfrm>
          <a:prstGeom prst="rect">
            <a:avLst/>
          </a:prstGeom>
        </p:spPr>
        <p:txBody>
          <a:bodyPr anchor="t" rtlCol="false" tIns="0" lIns="0" bIns="0" rIns="0">
            <a:spAutoFit/>
          </a:bodyPr>
          <a:lstStyle/>
          <a:p>
            <a:pPr algn="l" marL="0" indent="0" lvl="0">
              <a:lnSpc>
                <a:spcPts val="10923"/>
              </a:lnSpc>
              <a:spcBef>
                <a:spcPct val="0"/>
              </a:spcBef>
            </a:pPr>
            <a:r>
              <a:rPr lang="en-US" sz="9102">
                <a:solidFill>
                  <a:srgbClr val="FFFFFF"/>
                </a:solidFill>
                <a:latin typeface="Open Sauce"/>
              </a:rPr>
              <a:t>Demo Video</a:t>
            </a:r>
          </a:p>
        </p:txBody>
      </p:sp>
      <p:sp>
        <p:nvSpPr>
          <p:cNvPr name="TextBox 3" id="3"/>
          <p:cNvSpPr txBox="true"/>
          <p:nvPr/>
        </p:nvSpPr>
        <p:spPr>
          <a:xfrm rot="0">
            <a:off x="1589359" y="3144343"/>
            <a:ext cx="15109282" cy="5064723"/>
          </a:xfrm>
          <a:prstGeom prst="rect">
            <a:avLst/>
          </a:prstGeom>
        </p:spPr>
        <p:txBody>
          <a:bodyPr anchor="t" rtlCol="false" tIns="0" lIns="0" bIns="0" rIns="0">
            <a:spAutoFit/>
          </a:bodyPr>
          <a:lstStyle/>
          <a:p>
            <a:pPr>
              <a:lnSpc>
                <a:spcPts val="5007"/>
              </a:lnSpc>
            </a:pPr>
            <a:r>
              <a:rPr lang="en-US" sz="3338">
                <a:solidFill>
                  <a:srgbClr val="FFFFFF"/>
                </a:solidFill>
                <a:latin typeface="Open Sauce"/>
              </a:rPr>
              <a:t>Create a comprehensive demo video showcasing the improvements in action. This could include side-by-side comparisons of the old and new streaming experiences, highlighting reduced latency and buffering. Additionally, demonstrate the platform's ability to seamlessly handle a large number of concurrent viewers during a live event. Use before-and-after examples to visually convey the advantages of the updated platform to potential users and stakeholders.</a:t>
            </a:r>
          </a:p>
          <a:p>
            <a:pPr>
              <a:lnSpc>
                <a:spcPts val="5007"/>
              </a:lnSpc>
            </a:pPr>
          </a:p>
        </p:txBody>
      </p:sp>
      <p:sp>
        <p:nvSpPr>
          <p:cNvPr name="TextBox 4" id="4"/>
          <p:cNvSpPr txBox="true"/>
          <p:nvPr/>
        </p:nvSpPr>
        <p:spPr>
          <a:xfrm rot="0">
            <a:off x="1028700" y="2202221"/>
            <a:ext cx="10558135" cy="714375"/>
          </a:xfrm>
          <a:prstGeom prst="rect">
            <a:avLst/>
          </a:prstGeom>
        </p:spPr>
        <p:txBody>
          <a:bodyPr anchor="t" rtlCol="false" tIns="0" lIns="0" bIns="0" rIns="0">
            <a:spAutoFit/>
          </a:bodyPr>
          <a:lstStyle/>
          <a:p>
            <a:pPr algn="l" marL="0" indent="0" lvl="0">
              <a:lnSpc>
                <a:spcPts val="5759"/>
              </a:lnSpc>
              <a:spcBef>
                <a:spcPct val="0"/>
              </a:spcBef>
            </a:pPr>
            <a:r>
              <a:rPr lang="en-US" sz="4800">
                <a:solidFill>
                  <a:srgbClr val="FFFFFF"/>
                </a:solidFill>
                <a:latin typeface="Open Sauce"/>
              </a:rPr>
              <a:t>Definition :</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922" r="0" b="2922"/>
          <a:stretch>
            <a:fillRect/>
          </a:stretch>
        </p:blipFill>
        <p:spPr>
          <a:xfrm flipH="false" flipV="false" rot="0">
            <a:off x="1925053" y="1722319"/>
            <a:ext cx="15334247" cy="8229600"/>
          </a:xfrm>
          <a:prstGeom prst="rect">
            <a:avLst/>
          </a:prstGeom>
        </p:spPr>
      </p:pic>
      <p:sp>
        <p:nvSpPr>
          <p:cNvPr name="TextBox 3" id="3"/>
          <p:cNvSpPr txBox="true"/>
          <p:nvPr/>
        </p:nvSpPr>
        <p:spPr>
          <a:xfrm rot="0">
            <a:off x="1028700" y="335081"/>
            <a:ext cx="10558135" cy="1387237"/>
          </a:xfrm>
          <a:prstGeom prst="rect">
            <a:avLst/>
          </a:prstGeom>
        </p:spPr>
        <p:txBody>
          <a:bodyPr anchor="t" rtlCol="false" tIns="0" lIns="0" bIns="0" rIns="0">
            <a:spAutoFit/>
          </a:bodyPr>
          <a:lstStyle/>
          <a:p>
            <a:pPr algn="l" marL="0" indent="0" lvl="0">
              <a:lnSpc>
                <a:spcPts val="10923"/>
              </a:lnSpc>
              <a:spcBef>
                <a:spcPct val="0"/>
              </a:spcBef>
            </a:pPr>
            <a:r>
              <a:rPr lang="en-US" sz="9102">
                <a:solidFill>
                  <a:srgbClr val="FFFFFF"/>
                </a:solidFill>
                <a:latin typeface="Open Sauce"/>
              </a:rPr>
              <a:t>Demo Video</a:t>
            </a: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05175" y="426323"/>
            <a:ext cx="13477649" cy="9434355"/>
          </a:xfrm>
          <a:custGeom>
            <a:avLst/>
            <a:gdLst/>
            <a:ahLst/>
            <a:cxnLst/>
            <a:rect r="r" b="b" t="t" l="l"/>
            <a:pathLst>
              <a:path h="9434355" w="13477649">
                <a:moveTo>
                  <a:pt x="0" y="0"/>
                </a:moveTo>
                <a:lnTo>
                  <a:pt x="13477650" y="0"/>
                </a:lnTo>
                <a:lnTo>
                  <a:pt x="13477650" y="9434354"/>
                </a:lnTo>
                <a:lnTo>
                  <a:pt x="0" y="9434354"/>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03218" y="4284697"/>
            <a:ext cx="13081564" cy="1708080"/>
          </a:xfrm>
          <a:prstGeom prst="rect">
            <a:avLst/>
          </a:prstGeom>
        </p:spPr>
        <p:txBody>
          <a:bodyPr anchor="t" rtlCol="false" tIns="0" lIns="0" bIns="0" rIns="0">
            <a:spAutoFit/>
          </a:bodyPr>
          <a:lstStyle/>
          <a:p>
            <a:pPr algn="ctr">
              <a:lnSpc>
                <a:spcPts val="13447"/>
              </a:lnSpc>
              <a:spcBef>
                <a:spcPct val="0"/>
              </a:spcBef>
            </a:pPr>
            <a:r>
              <a:rPr lang="en-US" sz="11206">
                <a:solidFill>
                  <a:srgbClr val="FFFFFF"/>
                </a:solidFill>
                <a:latin typeface="Celandine"/>
              </a:rPr>
              <a:t>Thanking you</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86835" y="2203929"/>
            <a:ext cx="6701165" cy="5494955"/>
          </a:xfrm>
          <a:custGeom>
            <a:avLst/>
            <a:gdLst/>
            <a:ahLst/>
            <a:cxnLst/>
            <a:rect r="r" b="b" t="t" l="l"/>
            <a:pathLst>
              <a:path h="5494955" w="6701165">
                <a:moveTo>
                  <a:pt x="0" y="0"/>
                </a:moveTo>
                <a:lnTo>
                  <a:pt x="6701165" y="0"/>
                </a:lnTo>
                <a:lnTo>
                  <a:pt x="6701165" y="5494955"/>
                </a:lnTo>
                <a:lnTo>
                  <a:pt x="0" y="5494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76536"/>
            <a:ext cx="10558135" cy="1387237"/>
          </a:xfrm>
          <a:prstGeom prst="rect">
            <a:avLst/>
          </a:prstGeom>
        </p:spPr>
        <p:txBody>
          <a:bodyPr anchor="t" rtlCol="false" tIns="0" lIns="0" bIns="0" rIns="0">
            <a:spAutoFit/>
          </a:bodyPr>
          <a:lstStyle/>
          <a:p>
            <a:pPr algn="l" marL="0" indent="0" lvl="0">
              <a:lnSpc>
                <a:spcPts val="10923"/>
              </a:lnSpc>
              <a:spcBef>
                <a:spcPct val="0"/>
              </a:spcBef>
            </a:pPr>
            <a:r>
              <a:rPr lang="en-US" sz="9102">
                <a:solidFill>
                  <a:srgbClr val="FFFFFF"/>
                </a:solidFill>
                <a:latin typeface="Open Sauce"/>
              </a:rPr>
              <a:t>Problem Definition</a:t>
            </a:r>
          </a:p>
        </p:txBody>
      </p:sp>
      <p:sp>
        <p:nvSpPr>
          <p:cNvPr name="TextBox 4" id="4"/>
          <p:cNvSpPr txBox="true"/>
          <p:nvPr/>
        </p:nvSpPr>
        <p:spPr>
          <a:xfrm rot="0">
            <a:off x="1390650" y="3053106"/>
            <a:ext cx="10558135" cy="6139815"/>
          </a:xfrm>
          <a:prstGeom prst="rect">
            <a:avLst/>
          </a:prstGeom>
        </p:spPr>
        <p:txBody>
          <a:bodyPr anchor="t" rtlCol="false" tIns="0" lIns="0" bIns="0" rIns="0">
            <a:spAutoFit/>
          </a:bodyPr>
          <a:lstStyle/>
          <a:p>
            <a:pPr>
              <a:lnSpc>
                <a:spcPts val="5400"/>
              </a:lnSpc>
            </a:pPr>
            <a:r>
              <a:rPr lang="en-US" sz="3600">
                <a:solidFill>
                  <a:srgbClr val="FFFFFF"/>
                </a:solidFill>
                <a:latin typeface="Open Sauce"/>
              </a:rPr>
              <a:t>The problem is that IBM Cloud Video Streaming faces technical challenges related to latency, buffering, and scalability. Users encounter delays in live streaming, frequent buffering interruptions, and limitations in handling large audiences during live events. This affects the quality of their streaming experience and hinders their ability to engage and retain viewers.</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883587" y="1657350"/>
            <a:ext cx="4073652" cy="8229600"/>
          </a:xfrm>
          <a:custGeom>
            <a:avLst/>
            <a:gdLst/>
            <a:ahLst/>
            <a:cxnLst/>
            <a:rect r="r" b="b" t="t" l="l"/>
            <a:pathLst>
              <a:path h="8229600" w="4073652">
                <a:moveTo>
                  <a:pt x="0" y="0"/>
                </a:moveTo>
                <a:lnTo>
                  <a:pt x="4073652" y="0"/>
                </a:lnTo>
                <a:lnTo>
                  <a:pt x="4073652" y="8229600"/>
                </a:lnTo>
                <a:lnTo>
                  <a:pt x="0" y="8229600"/>
                </a:lnTo>
                <a:lnTo>
                  <a:pt x="0" y="0"/>
                </a:lnTo>
                <a:close/>
              </a:path>
            </a:pathLst>
          </a:custGeom>
          <a:blipFill>
            <a:blip r:embed="rId2"/>
            <a:stretch>
              <a:fillRect l="0" t="0" r="0" b="0"/>
            </a:stretch>
          </a:blipFill>
        </p:spPr>
      </p:sp>
      <p:sp>
        <p:nvSpPr>
          <p:cNvPr name="TextBox 3" id="3"/>
          <p:cNvSpPr txBox="true"/>
          <p:nvPr/>
        </p:nvSpPr>
        <p:spPr>
          <a:xfrm rot="0">
            <a:off x="576147" y="381000"/>
            <a:ext cx="15134716" cy="1295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FFFFFF"/>
                </a:solidFill>
                <a:latin typeface="Open Sauce"/>
              </a:rPr>
              <a:t>Design Thinking Approach</a:t>
            </a:r>
          </a:p>
        </p:txBody>
      </p:sp>
      <p:grpSp>
        <p:nvGrpSpPr>
          <p:cNvPr name="Group 4" id="4"/>
          <p:cNvGrpSpPr/>
          <p:nvPr/>
        </p:nvGrpSpPr>
        <p:grpSpPr>
          <a:xfrm rot="0">
            <a:off x="1576642" y="1973695"/>
            <a:ext cx="15134716" cy="3455555"/>
            <a:chOff x="0" y="0"/>
            <a:chExt cx="20179621" cy="4607407"/>
          </a:xfrm>
        </p:grpSpPr>
        <p:sp>
          <p:nvSpPr>
            <p:cNvPr name="TextBox 5" id="5"/>
            <p:cNvSpPr txBox="true"/>
            <p:nvPr/>
          </p:nvSpPr>
          <p:spPr>
            <a:xfrm rot="0">
              <a:off x="1437268" y="1616557"/>
              <a:ext cx="14356206" cy="2990850"/>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FFFFFF"/>
                  </a:solidFill>
                  <a:latin typeface="Open Sauce"/>
                </a:rPr>
                <a:t>Gather feedback from content creators, businesses, and viewers to understand their pain points and expectations regarding streaming quality and reliability.</a:t>
              </a:r>
            </a:p>
          </p:txBody>
        </p:sp>
        <p:sp>
          <p:nvSpPr>
            <p:cNvPr name="TextBox 6" id="6"/>
            <p:cNvSpPr txBox="true"/>
            <p:nvPr/>
          </p:nvSpPr>
          <p:spPr>
            <a:xfrm rot="0">
              <a:off x="0" y="0"/>
              <a:ext cx="20179621" cy="1104900"/>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FFFFFF"/>
                  </a:solidFill>
                  <a:latin typeface="Open Sauce"/>
                </a:rPr>
                <a:t>Empathize :</a:t>
              </a:r>
            </a:p>
          </p:txBody>
        </p:sp>
      </p:grpSp>
      <p:grpSp>
        <p:nvGrpSpPr>
          <p:cNvPr name="Group 7" id="7"/>
          <p:cNvGrpSpPr/>
          <p:nvPr/>
        </p:nvGrpSpPr>
        <p:grpSpPr>
          <a:xfrm rot="0">
            <a:off x="1576642" y="5495925"/>
            <a:ext cx="15134716" cy="3455555"/>
            <a:chOff x="0" y="0"/>
            <a:chExt cx="20179621" cy="4607407"/>
          </a:xfrm>
        </p:grpSpPr>
        <p:sp>
          <p:nvSpPr>
            <p:cNvPr name="TextBox 8" id="8"/>
            <p:cNvSpPr txBox="true"/>
            <p:nvPr/>
          </p:nvSpPr>
          <p:spPr>
            <a:xfrm rot="0">
              <a:off x="1437268" y="1616557"/>
              <a:ext cx="14356206" cy="2990850"/>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FFFFFF"/>
                  </a:solidFill>
                  <a:latin typeface="Open Sauce"/>
                </a:rPr>
                <a:t>Clearly define the goal of improving the IBM Cloud Video Streaming platform's performance, particularly in terms of reducing latency, minimizing buffering, and enhancing scalability.</a:t>
              </a:r>
            </a:p>
          </p:txBody>
        </p:sp>
        <p:sp>
          <p:nvSpPr>
            <p:cNvPr name="TextBox 9" id="9"/>
            <p:cNvSpPr txBox="true"/>
            <p:nvPr/>
          </p:nvSpPr>
          <p:spPr>
            <a:xfrm rot="0">
              <a:off x="0" y="0"/>
              <a:ext cx="20179621" cy="1104900"/>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FFFFFF"/>
                  </a:solidFill>
                  <a:latin typeface="Open Sauce"/>
                </a:rPr>
                <a:t>Define :</a:t>
              </a:r>
            </a:p>
          </p:txBody>
        </p:sp>
      </p:gr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28143" y="2944235"/>
            <a:ext cx="4925517" cy="4790065"/>
          </a:xfrm>
          <a:custGeom>
            <a:avLst/>
            <a:gdLst/>
            <a:ahLst/>
            <a:cxnLst/>
            <a:rect r="r" b="b" t="t" l="l"/>
            <a:pathLst>
              <a:path h="4790065" w="4925517">
                <a:moveTo>
                  <a:pt x="0" y="0"/>
                </a:moveTo>
                <a:lnTo>
                  <a:pt x="4925517" y="0"/>
                </a:lnTo>
                <a:lnTo>
                  <a:pt x="4925517" y="4790065"/>
                </a:lnTo>
                <a:lnTo>
                  <a:pt x="0" y="4790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0016" y="1068820"/>
            <a:ext cx="16427968" cy="3750830"/>
            <a:chOff x="0" y="0"/>
            <a:chExt cx="21903957" cy="5001107"/>
          </a:xfrm>
        </p:grpSpPr>
        <p:sp>
          <p:nvSpPr>
            <p:cNvPr name="TextBox 4" id="4"/>
            <p:cNvSpPr txBox="true"/>
            <p:nvPr/>
          </p:nvSpPr>
          <p:spPr>
            <a:xfrm rot="0">
              <a:off x="1560082" y="1762830"/>
              <a:ext cx="15582935" cy="3238277"/>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Brainstorm technical solutions such as content delivery network (CDN) optimization, adaptive bitrate streaming, and real-time monitoring for proactive issue resolution.</a:t>
              </a:r>
            </a:p>
          </p:txBody>
        </p:sp>
        <p:sp>
          <p:nvSpPr>
            <p:cNvPr name="TextBox 5" id="5"/>
            <p:cNvSpPr txBox="true"/>
            <p:nvPr/>
          </p:nvSpPr>
          <p:spPr>
            <a:xfrm rot="0">
              <a:off x="0" y="0"/>
              <a:ext cx="21903957" cy="1199313"/>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Ideate :</a:t>
              </a:r>
            </a:p>
          </p:txBody>
        </p:sp>
      </p:grpSp>
      <p:grpSp>
        <p:nvGrpSpPr>
          <p:cNvPr name="Group 6" id="6"/>
          <p:cNvGrpSpPr/>
          <p:nvPr/>
        </p:nvGrpSpPr>
        <p:grpSpPr>
          <a:xfrm rot="0">
            <a:off x="930016" y="5676900"/>
            <a:ext cx="16427968" cy="3130496"/>
            <a:chOff x="0" y="0"/>
            <a:chExt cx="21903957" cy="4173995"/>
          </a:xfrm>
        </p:grpSpPr>
        <p:sp>
          <p:nvSpPr>
            <p:cNvPr name="TextBox 7" id="7"/>
            <p:cNvSpPr txBox="true"/>
            <p:nvPr/>
          </p:nvSpPr>
          <p:spPr>
            <a:xfrm rot="0">
              <a:off x="1560082" y="1762830"/>
              <a:ext cx="15582935" cy="2411165"/>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Develop prototypes showcasing the proposed solutions, emphasizing reduced latency, seamless playback, and scalability improvements.</a:t>
              </a:r>
            </a:p>
          </p:txBody>
        </p:sp>
        <p:sp>
          <p:nvSpPr>
            <p:cNvPr name="TextBox 8" id="8"/>
            <p:cNvSpPr txBox="true"/>
            <p:nvPr/>
          </p:nvSpPr>
          <p:spPr>
            <a:xfrm rot="0">
              <a:off x="0" y="0"/>
              <a:ext cx="21903957" cy="1199313"/>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Prototype :</a:t>
              </a:r>
            </a:p>
          </p:txBody>
        </p:sp>
      </p:gr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87228"/>
            <a:ext cx="18288000" cy="12504420"/>
          </a:xfrm>
          <a:custGeom>
            <a:avLst/>
            <a:gdLst/>
            <a:ahLst/>
            <a:cxnLst/>
            <a:rect r="r" b="b" t="t" l="l"/>
            <a:pathLst>
              <a:path h="12504420" w="18288000">
                <a:moveTo>
                  <a:pt x="0" y="0"/>
                </a:moveTo>
                <a:lnTo>
                  <a:pt x="18288000" y="0"/>
                </a:lnTo>
                <a:lnTo>
                  <a:pt x="18288000" y="12504420"/>
                </a:lnTo>
                <a:lnTo>
                  <a:pt x="0" y="1250442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00077" y="2677297"/>
            <a:ext cx="11687201" cy="1832186"/>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Conduct performance testing, measuring latency reduction and buffering elimination, ensuring that the prototypes meet the defined goals.</a:t>
            </a:r>
          </a:p>
        </p:txBody>
      </p:sp>
      <p:sp>
        <p:nvSpPr>
          <p:cNvPr name="TextBox 4" id="4"/>
          <p:cNvSpPr txBox="true"/>
          <p:nvPr/>
        </p:nvSpPr>
        <p:spPr>
          <a:xfrm rot="0">
            <a:off x="930016" y="1378987"/>
            <a:ext cx="16427968" cy="899485"/>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Test :</a:t>
            </a:r>
          </a:p>
        </p:txBody>
      </p:sp>
      <p:grpSp>
        <p:nvGrpSpPr>
          <p:cNvPr name="Group 5" id="5"/>
          <p:cNvGrpSpPr/>
          <p:nvPr/>
        </p:nvGrpSpPr>
        <p:grpSpPr>
          <a:xfrm rot="0">
            <a:off x="930016" y="5366733"/>
            <a:ext cx="16427968" cy="3750830"/>
            <a:chOff x="0" y="0"/>
            <a:chExt cx="21903957" cy="5001107"/>
          </a:xfrm>
        </p:grpSpPr>
        <p:sp>
          <p:nvSpPr>
            <p:cNvPr name="TextBox 6" id="6"/>
            <p:cNvSpPr txBox="true"/>
            <p:nvPr/>
          </p:nvSpPr>
          <p:spPr>
            <a:xfrm rot="0">
              <a:off x="1560082" y="1762830"/>
              <a:ext cx="15582935" cy="3238277"/>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Implement the chosen solutions into the IBM Cloud Video Streaming platform, integrating CDN optimization, adaptive streaming, and real-time monitoring.</a:t>
              </a:r>
            </a:p>
          </p:txBody>
        </p:sp>
        <p:sp>
          <p:nvSpPr>
            <p:cNvPr name="TextBox 7" id="7"/>
            <p:cNvSpPr txBox="true"/>
            <p:nvPr/>
          </p:nvSpPr>
          <p:spPr>
            <a:xfrm rot="0">
              <a:off x="0" y="0"/>
              <a:ext cx="21903957" cy="1199313"/>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Implement :</a:t>
              </a:r>
            </a:p>
          </p:txBody>
        </p:sp>
      </p:gr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00077" y="2677297"/>
            <a:ext cx="11687201" cy="1832186"/>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Rigorously test the platform's new features to ensure they function as intended and deliver the desired improvements in latency, buffering, and scalability.</a:t>
            </a:r>
          </a:p>
        </p:txBody>
      </p:sp>
      <p:sp>
        <p:nvSpPr>
          <p:cNvPr name="TextBox 3" id="3"/>
          <p:cNvSpPr txBox="true"/>
          <p:nvPr/>
        </p:nvSpPr>
        <p:spPr>
          <a:xfrm rot="0">
            <a:off x="930016" y="1378987"/>
            <a:ext cx="16427968" cy="899485"/>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Test (Again) :</a:t>
            </a:r>
          </a:p>
        </p:txBody>
      </p:sp>
      <p:sp>
        <p:nvSpPr>
          <p:cNvPr name="TextBox 4" id="4"/>
          <p:cNvSpPr txBox="true"/>
          <p:nvPr/>
        </p:nvSpPr>
        <p:spPr>
          <a:xfrm rot="0">
            <a:off x="2100077" y="6509097"/>
            <a:ext cx="11687201" cy="1211852"/>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Deploy the enhanced platform to production with a focus on minimizing disruptions to existing users.</a:t>
            </a:r>
          </a:p>
        </p:txBody>
      </p:sp>
      <p:sp>
        <p:nvSpPr>
          <p:cNvPr name="TextBox 5" id="5"/>
          <p:cNvSpPr txBox="true"/>
          <p:nvPr/>
        </p:nvSpPr>
        <p:spPr>
          <a:xfrm rot="0">
            <a:off x="1028700" y="5190513"/>
            <a:ext cx="16427968" cy="899485"/>
          </a:xfrm>
          <a:prstGeom prst="rect">
            <a:avLst/>
          </a:prstGeom>
        </p:spPr>
        <p:txBody>
          <a:bodyPr anchor="t" rtlCol="false" tIns="0" lIns="0" bIns="0" rIns="0">
            <a:spAutoFit/>
          </a:bodyPr>
          <a:lstStyle/>
          <a:p>
            <a:pPr algn="l" marL="0" indent="0" lvl="0">
              <a:lnSpc>
                <a:spcPts val="7163"/>
              </a:lnSpc>
              <a:spcBef>
                <a:spcPct val="0"/>
              </a:spcBef>
            </a:pPr>
            <a:r>
              <a:rPr lang="en-US" sz="5969">
                <a:solidFill>
                  <a:srgbClr val="FFFFFF"/>
                </a:solidFill>
                <a:latin typeface="Open Sauce"/>
              </a:rPr>
              <a:t>Launch :</a:t>
            </a:r>
          </a:p>
        </p:txBody>
      </p:sp>
      <p:sp>
        <p:nvSpPr>
          <p:cNvPr name="TextBox 6" id="6"/>
          <p:cNvSpPr txBox="true"/>
          <p:nvPr/>
        </p:nvSpPr>
        <p:spPr>
          <a:xfrm rot="0">
            <a:off x="2100077" y="8235299"/>
            <a:ext cx="11687201" cy="1211852"/>
          </a:xfrm>
          <a:prstGeom prst="rect">
            <a:avLst/>
          </a:prstGeom>
        </p:spPr>
        <p:txBody>
          <a:bodyPr anchor="t" rtlCol="false" tIns="0" lIns="0" bIns="0" rIns="0">
            <a:spAutoFit/>
          </a:bodyPr>
          <a:lstStyle/>
          <a:p>
            <a:pPr marL="703046" indent="-351523" lvl="1">
              <a:lnSpc>
                <a:spcPts val="4884"/>
              </a:lnSpc>
              <a:buFont typeface="Arial"/>
              <a:buChar char="•"/>
            </a:pPr>
            <a:r>
              <a:rPr lang="en-US" sz="3256">
                <a:solidFill>
                  <a:srgbClr val="FFFFFF"/>
                </a:solidFill>
                <a:latin typeface="Open Sauce"/>
              </a:rPr>
              <a:t>Provide documentation and support for users during the transition.</a:t>
            </a:r>
          </a:p>
        </p:txBody>
      </p:sp>
      <p:sp>
        <p:nvSpPr>
          <p:cNvPr name="Freeform 7" id="7"/>
          <p:cNvSpPr/>
          <p:nvPr/>
        </p:nvSpPr>
        <p:spPr>
          <a:xfrm flipH="false" flipV="false" rot="0">
            <a:off x="12474336" y="3256379"/>
            <a:ext cx="5681011" cy="3195569"/>
          </a:xfrm>
          <a:custGeom>
            <a:avLst/>
            <a:gdLst/>
            <a:ahLst/>
            <a:cxnLst/>
            <a:rect r="r" b="b" t="t" l="l"/>
            <a:pathLst>
              <a:path h="3195569" w="5681011">
                <a:moveTo>
                  <a:pt x="0" y="0"/>
                </a:moveTo>
                <a:lnTo>
                  <a:pt x="5681012" y="0"/>
                </a:lnTo>
                <a:lnTo>
                  <a:pt x="5681012" y="3195568"/>
                </a:lnTo>
                <a:lnTo>
                  <a:pt x="0" y="3195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988925"/>
            <a:ext cx="10558135" cy="7618050"/>
            <a:chOff x="0" y="0"/>
            <a:chExt cx="14077514" cy="10157399"/>
          </a:xfrm>
        </p:grpSpPr>
        <p:sp>
          <p:nvSpPr>
            <p:cNvPr name="TextBox 3" id="3"/>
            <p:cNvSpPr txBox="true"/>
            <p:nvPr/>
          </p:nvSpPr>
          <p:spPr>
            <a:xfrm rot="0">
              <a:off x="0" y="0"/>
              <a:ext cx="14077514" cy="3699299"/>
            </a:xfrm>
            <a:prstGeom prst="rect">
              <a:avLst/>
            </a:prstGeom>
          </p:spPr>
          <p:txBody>
            <a:bodyPr anchor="t" rtlCol="false" tIns="0" lIns="0" bIns="0" rIns="0">
              <a:spAutoFit/>
            </a:bodyPr>
            <a:lstStyle/>
            <a:p>
              <a:pPr algn="l" marL="0" indent="0" lvl="0">
                <a:lnSpc>
                  <a:spcPts val="10923"/>
                </a:lnSpc>
                <a:spcBef>
                  <a:spcPct val="0"/>
                </a:spcBef>
              </a:pPr>
              <a:r>
                <a:rPr lang="en-US" sz="9102">
                  <a:solidFill>
                    <a:srgbClr val="FFFFFF"/>
                  </a:solidFill>
                  <a:latin typeface="Open Sauce"/>
                </a:rPr>
                <a:t>Problem Solving Statement</a:t>
              </a:r>
            </a:p>
          </p:txBody>
        </p:sp>
        <p:sp>
          <p:nvSpPr>
            <p:cNvPr name="TextBox 4" id="4"/>
            <p:cNvSpPr txBox="true"/>
            <p:nvPr/>
          </p:nvSpPr>
          <p:spPr>
            <a:xfrm rot="0">
              <a:off x="0" y="4513201"/>
              <a:ext cx="14077514" cy="5644199"/>
            </a:xfrm>
            <a:prstGeom prst="rect">
              <a:avLst/>
            </a:prstGeom>
          </p:spPr>
          <p:txBody>
            <a:bodyPr anchor="t" rtlCol="false" tIns="0" lIns="0" bIns="0" rIns="0">
              <a:spAutoFit/>
            </a:bodyPr>
            <a:lstStyle/>
            <a:p>
              <a:pPr>
                <a:lnSpc>
                  <a:spcPts val="4819"/>
                </a:lnSpc>
              </a:pPr>
              <a:r>
                <a:rPr lang="en-US" sz="3212">
                  <a:solidFill>
                    <a:srgbClr val="FFFFFF"/>
                  </a:solidFill>
                  <a:latin typeface="Open Sauce"/>
                </a:rPr>
                <a:t>The solution to the identified problems with IBM Cloud Video Streaming involves implementing CDN optimization, adaptive bitrate streaming, and real-time monitoring. These improvements aim to significantly reduce latency, eliminate buffering interruptions, and enhance the platform's ability to handle large audiences during live events.</a:t>
              </a:r>
            </a:p>
          </p:txBody>
        </p:sp>
      </p:grpSp>
      <p:sp>
        <p:nvSpPr>
          <p:cNvPr name="Freeform 5" id="5"/>
          <p:cNvSpPr/>
          <p:nvPr/>
        </p:nvSpPr>
        <p:spPr>
          <a:xfrm flipH="false" flipV="false" rot="0">
            <a:off x="11615762" y="1461831"/>
            <a:ext cx="6672238" cy="6672238"/>
          </a:xfrm>
          <a:custGeom>
            <a:avLst/>
            <a:gdLst/>
            <a:ahLst/>
            <a:cxnLst/>
            <a:rect r="r" b="b" t="t" l="l"/>
            <a:pathLst>
              <a:path h="6672238" w="6672238">
                <a:moveTo>
                  <a:pt x="0" y="0"/>
                </a:moveTo>
                <a:lnTo>
                  <a:pt x="6672238" y="0"/>
                </a:lnTo>
                <a:lnTo>
                  <a:pt x="6672238" y="6672238"/>
                </a:lnTo>
                <a:lnTo>
                  <a:pt x="0" y="667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001500" y="2154000"/>
            <a:ext cx="6097860" cy="6097860"/>
          </a:xfrm>
          <a:custGeom>
            <a:avLst/>
            <a:gdLst/>
            <a:ahLst/>
            <a:cxnLst/>
            <a:rect r="r" b="b" t="t" l="l"/>
            <a:pathLst>
              <a:path h="6097860" w="6097860">
                <a:moveTo>
                  <a:pt x="0" y="0"/>
                </a:moveTo>
                <a:lnTo>
                  <a:pt x="6097859" y="0"/>
                </a:lnTo>
                <a:lnTo>
                  <a:pt x="6097859" y="6097859"/>
                </a:lnTo>
                <a:lnTo>
                  <a:pt x="0" y="6097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8310" y="335081"/>
            <a:ext cx="10558135" cy="1387237"/>
          </a:xfrm>
          <a:prstGeom prst="rect">
            <a:avLst/>
          </a:prstGeom>
        </p:spPr>
        <p:txBody>
          <a:bodyPr anchor="t" rtlCol="false" tIns="0" lIns="0" bIns="0" rIns="0">
            <a:spAutoFit/>
          </a:bodyPr>
          <a:lstStyle/>
          <a:p>
            <a:pPr algn="l" marL="0" indent="0" lvl="0">
              <a:lnSpc>
                <a:spcPts val="10923"/>
              </a:lnSpc>
              <a:spcBef>
                <a:spcPct val="0"/>
              </a:spcBef>
            </a:pPr>
            <a:r>
              <a:rPr lang="en-US" sz="9102">
                <a:solidFill>
                  <a:srgbClr val="FFFFFF"/>
                </a:solidFill>
                <a:latin typeface="Open Sauce"/>
              </a:rPr>
              <a:t>Advantages</a:t>
            </a:r>
          </a:p>
        </p:txBody>
      </p:sp>
      <p:grpSp>
        <p:nvGrpSpPr>
          <p:cNvPr name="Group 4" id="4"/>
          <p:cNvGrpSpPr/>
          <p:nvPr/>
        </p:nvGrpSpPr>
        <p:grpSpPr>
          <a:xfrm rot="0">
            <a:off x="798347" y="2344500"/>
            <a:ext cx="16691307" cy="2792247"/>
            <a:chOff x="0" y="0"/>
            <a:chExt cx="22255076" cy="3722996"/>
          </a:xfrm>
        </p:grpSpPr>
        <p:sp>
          <p:nvSpPr>
            <p:cNvPr name="TextBox 5" id="5"/>
            <p:cNvSpPr txBox="true"/>
            <p:nvPr/>
          </p:nvSpPr>
          <p:spPr>
            <a:xfrm rot="0">
              <a:off x="743415" y="1352550"/>
              <a:ext cx="14077514" cy="2370446"/>
            </a:xfrm>
            <a:prstGeom prst="rect">
              <a:avLst/>
            </a:prstGeom>
          </p:spPr>
          <p:txBody>
            <a:bodyPr anchor="t" rtlCol="false" tIns="0" lIns="0" bIns="0" rIns="0">
              <a:spAutoFit/>
            </a:bodyPr>
            <a:lstStyle/>
            <a:p>
              <a:pPr marL="693619" indent="-346809" lvl="1">
                <a:lnSpc>
                  <a:spcPts val="4819"/>
                </a:lnSpc>
                <a:buFont typeface="Arial"/>
                <a:buChar char="•"/>
              </a:pPr>
              <a:r>
                <a:rPr lang="en-US" sz="3212">
                  <a:solidFill>
                    <a:srgbClr val="FFFFFF"/>
                  </a:solidFill>
                  <a:latin typeface="Open Sauce"/>
                </a:rPr>
                <a:t>Reduced latency and buffering interruptions lead to a smoother, more enjoyable streaming experience for viewers.</a:t>
              </a:r>
            </a:p>
          </p:txBody>
        </p:sp>
        <p:sp>
          <p:nvSpPr>
            <p:cNvPr name="TextBox 6" id="6"/>
            <p:cNvSpPr txBox="true"/>
            <p:nvPr/>
          </p:nvSpPr>
          <p:spPr>
            <a:xfrm rot="0">
              <a:off x="0" y="0"/>
              <a:ext cx="22255076" cy="1054100"/>
            </a:xfrm>
            <a:prstGeom prst="rect">
              <a:avLst/>
            </a:prstGeom>
          </p:spPr>
          <p:txBody>
            <a:bodyPr anchor="t" rtlCol="false" tIns="0" lIns="0" bIns="0" rIns="0">
              <a:spAutoFit/>
            </a:bodyPr>
            <a:lstStyle/>
            <a:p>
              <a:pPr algn="l" marL="0" indent="0" lvl="0">
                <a:lnSpc>
                  <a:spcPts val="6239"/>
                </a:lnSpc>
                <a:spcBef>
                  <a:spcPct val="0"/>
                </a:spcBef>
              </a:pPr>
              <a:r>
                <a:rPr lang="en-US" sz="5199">
                  <a:solidFill>
                    <a:srgbClr val="FFFFFF"/>
                  </a:solidFill>
                  <a:latin typeface="Open Sauce"/>
                </a:rPr>
                <a:t>Improved Viewer Experience : </a:t>
              </a:r>
            </a:p>
          </p:txBody>
        </p:sp>
      </p:grpSp>
      <p:grpSp>
        <p:nvGrpSpPr>
          <p:cNvPr name="Group 7" id="7"/>
          <p:cNvGrpSpPr/>
          <p:nvPr/>
        </p:nvGrpSpPr>
        <p:grpSpPr>
          <a:xfrm rot="0">
            <a:off x="798347" y="6134100"/>
            <a:ext cx="16691307" cy="2792247"/>
            <a:chOff x="0" y="0"/>
            <a:chExt cx="22255076" cy="3722996"/>
          </a:xfrm>
        </p:grpSpPr>
        <p:sp>
          <p:nvSpPr>
            <p:cNvPr name="TextBox 8" id="8"/>
            <p:cNvSpPr txBox="true"/>
            <p:nvPr/>
          </p:nvSpPr>
          <p:spPr>
            <a:xfrm rot="0">
              <a:off x="743415" y="1352550"/>
              <a:ext cx="14077514" cy="2370446"/>
            </a:xfrm>
            <a:prstGeom prst="rect">
              <a:avLst/>
            </a:prstGeom>
          </p:spPr>
          <p:txBody>
            <a:bodyPr anchor="t" rtlCol="false" tIns="0" lIns="0" bIns="0" rIns="0">
              <a:spAutoFit/>
            </a:bodyPr>
            <a:lstStyle/>
            <a:p>
              <a:pPr marL="693619" indent="-346809" lvl="1">
                <a:lnSpc>
                  <a:spcPts val="4819"/>
                </a:lnSpc>
                <a:buFont typeface="Arial"/>
                <a:buChar char="•"/>
              </a:pPr>
              <a:r>
                <a:rPr lang="en-US" sz="3212">
                  <a:solidFill>
                    <a:srgbClr val="FFFFFF"/>
                  </a:solidFill>
                  <a:latin typeface="Open Sauce"/>
                </a:rPr>
                <a:t>The platform can now accommodate a larger number of viewers during live events without performance degradation.</a:t>
              </a:r>
            </a:p>
          </p:txBody>
        </p:sp>
        <p:sp>
          <p:nvSpPr>
            <p:cNvPr name="TextBox 9" id="9"/>
            <p:cNvSpPr txBox="true"/>
            <p:nvPr/>
          </p:nvSpPr>
          <p:spPr>
            <a:xfrm rot="0">
              <a:off x="0" y="0"/>
              <a:ext cx="22255076" cy="1054100"/>
            </a:xfrm>
            <a:prstGeom prst="rect">
              <a:avLst/>
            </a:prstGeom>
          </p:spPr>
          <p:txBody>
            <a:bodyPr anchor="t" rtlCol="false" tIns="0" lIns="0" bIns="0" rIns="0">
              <a:spAutoFit/>
            </a:bodyPr>
            <a:lstStyle/>
            <a:p>
              <a:pPr algn="l" marL="0" indent="0" lvl="0">
                <a:lnSpc>
                  <a:spcPts val="6239"/>
                </a:lnSpc>
                <a:spcBef>
                  <a:spcPct val="0"/>
                </a:spcBef>
              </a:pPr>
              <a:r>
                <a:rPr lang="en-US" sz="5199">
                  <a:solidFill>
                    <a:srgbClr val="FFFFFF"/>
                  </a:solidFill>
                  <a:latin typeface="Open Sauce"/>
                </a:rPr>
                <a:t>Enhanced Scalability :</a:t>
              </a:r>
            </a:p>
          </p:txBody>
        </p:sp>
      </p:gr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029607" y="2049150"/>
            <a:ext cx="6153618" cy="6153618"/>
          </a:xfrm>
          <a:custGeom>
            <a:avLst/>
            <a:gdLst/>
            <a:ahLst/>
            <a:cxnLst/>
            <a:rect r="r" b="b" t="t" l="l"/>
            <a:pathLst>
              <a:path h="6153618" w="6153618">
                <a:moveTo>
                  <a:pt x="0" y="0"/>
                </a:moveTo>
                <a:lnTo>
                  <a:pt x="6153618" y="0"/>
                </a:lnTo>
                <a:lnTo>
                  <a:pt x="6153618" y="6153618"/>
                </a:lnTo>
                <a:lnTo>
                  <a:pt x="0" y="6153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2686" y="757876"/>
            <a:ext cx="15437779" cy="2582547"/>
            <a:chOff x="0" y="0"/>
            <a:chExt cx="20583705" cy="3443396"/>
          </a:xfrm>
        </p:grpSpPr>
        <p:sp>
          <p:nvSpPr>
            <p:cNvPr name="TextBox 4" id="4"/>
            <p:cNvSpPr txBox="true"/>
            <p:nvPr/>
          </p:nvSpPr>
          <p:spPr>
            <a:xfrm rot="0">
              <a:off x="687584" y="1253344"/>
              <a:ext cx="13020283" cy="2190052"/>
            </a:xfrm>
            <a:prstGeom prst="rect">
              <a:avLst/>
            </a:prstGeom>
          </p:spPr>
          <p:txBody>
            <a:bodyPr anchor="t" rtlCol="false" tIns="0" lIns="0" bIns="0" rIns="0">
              <a:spAutoFit/>
            </a:bodyPr>
            <a:lstStyle/>
            <a:p>
              <a:pPr marL="641527" indent="-320764" lvl="1">
                <a:lnSpc>
                  <a:spcPts val="4457"/>
                </a:lnSpc>
                <a:buFont typeface="Arial"/>
                <a:buChar char="•"/>
              </a:pPr>
              <a:r>
                <a:rPr lang="en-US" sz="2971">
                  <a:solidFill>
                    <a:srgbClr val="FFFFFF"/>
                  </a:solidFill>
                  <a:latin typeface="Open Sauce"/>
                </a:rPr>
                <a:t>Content creators and businesses benefit from higher viewer retention and engagement due to improved streaming quality.</a:t>
              </a:r>
            </a:p>
          </p:txBody>
        </p:sp>
        <p:sp>
          <p:nvSpPr>
            <p:cNvPr name="TextBox 5" id="5"/>
            <p:cNvSpPr txBox="true"/>
            <p:nvPr/>
          </p:nvSpPr>
          <p:spPr>
            <a:xfrm rot="0">
              <a:off x="0" y="9525"/>
              <a:ext cx="20583705" cy="965411"/>
            </a:xfrm>
            <a:prstGeom prst="rect">
              <a:avLst/>
            </a:prstGeom>
          </p:spPr>
          <p:txBody>
            <a:bodyPr anchor="t" rtlCol="false" tIns="0" lIns="0" bIns="0" rIns="0">
              <a:spAutoFit/>
            </a:bodyPr>
            <a:lstStyle/>
            <a:p>
              <a:pPr algn="l" marL="0" indent="0" lvl="0">
                <a:lnSpc>
                  <a:spcPts val="5771"/>
                </a:lnSpc>
                <a:spcBef>
                  <a:spcPct val="0"/>
                </a:spcBef>
              </a:pPr>
              <a:r>
                <a:rPr lang="en-US" sz="4809">
                  <a:solidFill>
                    <a:srgbClr val="FFFFFF"/>
                  </a:solidFill>
                  <a:latin typeface="Open Sauce"/>
                </a:rPr>
                <a:t>Increased User Satisfaction :</a:t>
              </a:r>
            </a:p>
          </p:txBody>
        </p:sp>
      </p:grpSp>
      <p:grpSp>
        <p:nvGrpSpPr>
          <p:cNvPr name="Group 6" id="6"/>
          <p:cNvGrpSpPr/>
          <p:nvPr/>
        </p:nvGrpSpPr>
        <p:grpSpPr>
          <a:xfrm rot="0">
            <a:off x="913523" y="3802608"/>
            <a:ext cx="16460953" cy="2753711"/>
            <a:chOff x="0" y="0"/>
            <a:chExt cx="21947938" cy="3671615"/>
          </a:xfrm>
        </p:grpSpPr>
        <p:sp>
          <p:nvSpPr>
            <p:cNvPr name="TextBox 7" id="7"/>
            <p:cNvSpPr txBox="true"/>
            <p:nvPr/>
          </p:nvSpPr>
          <p:spPr>
            <a:xfrm rot="0">
              <a:off x="733155" y="1332569"/>
              <a:ext cx="13883233" cy="2339046"/>
            </a:xfrm>
            <a:prstGeom prst="rect">
              <a:avLst/>
            </a:prstGeom>
          </p:spPr>
          <p:txBody>
            <a:bodyPr anchor="t" rtlCol="false" tIns="0" lIns="0" bIns="0" rIns="0">
              <a:spAutoFit/>
            </a:bodyPr>
            <a:lstStyle/>
            <a:p>
              <a:pPr marL="684046" indent="-342023" lvl="1">
                <a:lnSpc>
                  <a:spcPts val="4752"/>
                </a:lnSpc>
                <a:buFont typeface="Arial"/>
                <a:buChar char="•"/>
              </a:pPr>
              <a:r>
                <a:rPr lang="en-US" sz="3168">
                  <a:solidFill>
                    <a:srgbClr val="FFFFFF"/>
                  </a:solidFill>
                  <a:latin typeface="Open Sauce"/>
                </a:rPr>
                <a:t>IBM Cloud Video Streaming gains a competitive advantage in the market by offering a reliable and high-quality streaming solution.</a:t>
              </a:r>
            </a:p>
          </p:txBody>
        </p:sp>
        <p:sp>
          <p:nvSpPr>
            <p:cNvPr name="TextBox 8" id="8"/>
            <p:cNvSpPr txBox="true"/>
            <p:nvPr/>
          </p:nvSpPr>
          <p:spPr>
            <a:xfrm rot="0">
              <a:off x="0" y="9525"/>
              <a:ext cx="21947938" cy="1030028"/>
            </a:xfrm>
            <a:prstGeom prst="rect">
              <a:avLst/>
            </a:prstGeom>
          </p:spPr>
          <p:txBody>
            <a:bodyPr anchor="t" rtlCol="false" tIns="0" lIns="0" bIns="0" rIns="0">
              <a:spAutoFit/>
            </a:bodyPr>
            <a:lstStyle/>
            <a:p>
              <a:pPr algn="l" marL="0" indent="0" lvl="0">
                <a:lnSpc>
                  <a:spcPts val="6153"/>
                </a:lnSpc>
                <a:spcBef>
                  <a:spcPct val="0"/>
                </a:spcBef>
              </a:pPr>
              <a:r>
                <a:rPr lang="en-US" sz="5128">
                  <a:solidFill>
                    <a:srgbClr val="FFFFFF"/>
                  </a:solidFill>
                  <a:latin typeface="Open Sauce"/>
                </a:rPr>
                <a:t>Competitive Edge :</a:t>
              </a:r>
            </a:p>
          </p:txBody>
        </p:sp>
      </p:grpSp>
      <p:grpSp>
        <p:nvGrpSpPr>
          <p:cNvPr name="Group 9" id="9"/>
          <p:cNvGrpSpPr/>
          <p:nvPr/>
        </p:nvGrpSpPr>
        <p:grpSpPr>
          <a:xfrm rot="0">
            <a:off x="913523" y="7123278"/>
            <a:ext cx="16460953" cy="2753711"/>
            <a:chOff x="0" y="0"/>
            <a:chExt cx="21947938" cy="3671615"/>
          </a:xfrm>
        </p:grpSpPr>
        <p:sp>
          <p:nvSpPr>
            <p:cNvPr name="TextBox 10" id="10"/>
            <p:cNvSpPr txBox="true"/>
            <p:nvPr/>
          </p:nvSpPr>
          <p:spPr>
            <a:xfrm rot="0">
              <a:off x="733155" y="1332569"/>
              <a:ext cx="13883233" cy="2339046"/>
            </a:xfrm>
            <a:prstGeom prst="rect">
              <a:avLst/>
            </a:prstGeom>
          </p:spPr>
          <p:txBody>
            <a:bodyPr anchor="t" rtlCol="false" tIns="0" lIns="0" bIns="0" rIns="0">
              <a:spAutoFit/>
            </a:bodyPr>
            <a:lstStyle/>
            <a:p>
              <a:pPr marL="684046" indent="-342023" lvl="1">
                <a:lnSpc>
                  <a:spcPts val="4752"/>
                </a:lnSpc>
                <a:buFont typeface="Arial"/>
                <a:buChar char="•"/>
              </a:pPr>
              <a:r>
                <a:rPr lang="en-US" sz="3168">
                  <a:solidFill>
                    <a:srgbClr val="FFFFFF"/>
                  </a:solidFill>
                  <a:latin typeface="Open Sauce"/>
                </a:rPr>
                <a:t>Proactive issue detection and resolution through real-time monitoring ensure minimal disruptions for viewers and content providers.</a:t>
              </a:r>
            </a:p>
          </p:txBody>
        </p:sp>
        <p:sp>
          <p:nvSpPr>
            <p:cNvPr name="TextBox 11" id="11"/>
            <p:cNvSpPr txBox="true"/>
            <p:nvPr/>
          </p:nvSpPr>
          <p:spPr>
            <a:xfrm rot="0">
              <a:off x="0" y="9525"/>
              <a:ext cx="21947938" cy="1030028"/>
            </a:xfrm>
            <a:prstGeom prst="rect">
              <a:avLst/>
            </a:prstGeom>
          </p:spPr>
          <p:txBody>
            <a:bodyPr anchor="t" rtlCol="false" tIns="0" lIns="0" bIns="0" rIns="0">
              <a:spAutoFit/>
            </a:bodyPr>
            <a:lstStyle/>
            <a:p>
              <a:pPr algn="l" marL="0" indent="0" lvl="0">
                <a:lnSpc>
                  <a:spcPts val="6153"/>
                </a:lnSpc>
                <a:spcBef>
                  <a:spcPct val="0"/>
                </a:spcBef>
              </a:pPr>
              <a:r>
                <a:rPr lang="en-US" sz="5128">
                  <a:solidFill>
                    <a:srgbClr val="FFFFFF"/>
                  </a:solidFill>
                  <a:latin typeface="Open Sauce"/>
                </a:rPr>
                <a:t>Real-time Monitoring : </a:t>
              </a:r>
            </a:p>
          </p:txBody>
        </p:sp>
      </p:gr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DAFvtwfh9t8</dc:identifier>
  <dcterms:modified xsi:type="dcterms:W3CDTF">2011-08-01T06:04:30Z</dcterms:modified>
  <cp:revision>1</cp:revision>
  <dc:title>Black and Violet Futuristic Modern Pattern 5G Technology Presentation</dc:title>
</cp:coreProperties>
</file>